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57" r:id="rId4"/>
    <p:sldId id="258" r:id="rId5"/>
    <p:sldId id="264" r:id="rId6"/>
    <p:sldId id="265" r:id="rId7"/>
    <p:sldId id="267" r:id="rId8"/>
    <p:sldId id="260" r:id="rId9"/>
    <p:sldId id="266" r:id="rId10"/>
    <p:sldId id="269" r:id="rId11"/>
    <p:sldId id="270" r:id="rId12"/>
    <p:sldId id="268" r:id="rId13"/>
    <p:sldId id="271" r:id="rId14"/>
    <p:sldId id="272" r:id="rId15"/>
    <p:sldId id="287" r:id="rId16"/>
    <p:sldId id="273" r:id="rId17"/>
    <p:sldId id="274" r:id="rId18"/>
    <p:sldId id="276" r:id="rId19"/>
    <p:sldId id="275" r:id="rId20"/>
    <p:sldId id="277" r:id="rId21"/>
    <p:sldId id="286" r:id="rId22"/>
    <p:sldId id="278" r:id="rId23"/>
    <p:sldId id="263" r:id="rId24"/>
    <p:sldId id="259" r:id="rId25"/>
    <p:sldId id="261" r:id="rId26"/>
    <p:sldId id="280" r:id="rId27"/>
    <p:sldId id="281" r:id="rId28"/>
    <p:sldId id="279" r:id="rId29"/>
    <p:sldId id="282" r:id="rId30"/>
    <p:sldId id="283" r:id="rId31"/>
    <p:sldId id="285" r:id="rId3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6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E5CC9-8BFB-49DA-B1D5-051D9C548573}" type="datetimeFigureOut">
              <a:rPr lang="pl-PL" smtClean="0"/>
              <a:t>21.05.2024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2162F-B80E-4A13-A80F-E87A8A042CB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17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 tablicy + slajdy z dwoma punktami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2162F-B80E-4A13-A80F-E87A8A042CBE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430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wzorek z wytłumaczeniem co się dzieje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2162F-B80E-4A13-A80F-E87A8A042CB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894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Powiązane z polami elektrycznymi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2162F-B80E-4A13-A80F-E87A8A042CBE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26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DCCD5C-88D8-256A-57BB-ED174027B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AE0755C-ABF2-243D-1ADE-64CE5ECF5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7D29BE-5A7F-38EE-4BCA-11E1F21C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67BE58B-7204-A523-49E4-59EAF121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1BC700D-9066-3212-5A7D-69313FAA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909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6EE87F-CBE1-1F9F-70A9-121DFE3F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0EDE4226-5AB7-BFC7-DC4E-2F65261BC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B81B69-89B5-5ECC-5A99-2B20FEF0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CFE1538-9355-E3AB-36F0-E90DA762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19CB393-C5A7-A361-BF8A-4CB0D536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405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AA6B5A5-4748-FCED-7C15-D8BF01AF5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3477C9E-FB46-00E6-DF07-AB2B478E6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B6B02D8-F96B-422B-DBF3-6DA74EBD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15ECEBD-4B2E-CD5A-D202-C194D669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F9CE799-B0C4-AE97-0EFD-291C7A4B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2364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85CAD-D987-DCA8-FD6F-00BD2D1C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506591-F35D-EC59-3D03-017731FF8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BBB195B-6209-EBDE-3EC6-6B004610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7505142-D41C-ADB1-EA95-5397DE49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7380DE6-95F7-0A43-9969-E89DFD96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107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BBC42F-5BDB-95D2-1FB7-5E4FB09D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BBE36D9-D3B6-B4AF-AA11-A6D77692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F3A7FA5-D90E-45CB-92E2-5BAECB3F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33C4B70-1A9C-BB8D-2723-3C10280C7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B420C1-9E0B-4C34-D93D-4F141037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8096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B82F9C-6AE8-8CD7-E73E-52E9ABE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ACABD3-E729-BE26-85FE-CDE9EBF03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DAFCDFD-3BAA-3C5C-9319-ADD2C0B86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2AA1164-B312-F05B-B169-065D288A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18A7F0D-1874-0538-F671-5C9C7748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F3B0B81-FE4C-2966-8403-9B46C327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484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0578D-EE97-4614-CDD1-8FFBB6F5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0126DA2-3669-A265-28AC-7B6B4193C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92DB00A-8E32-AC4B-FDCE-184915C80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64407D8-F4C0-256A-158B-DF3B6E2FF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6319874-7BF7-BD66-6049-CF770CEA6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A480648-0BAF-62DD-3CA2-6A72D4D8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D2D49C33-F148-10C7-4D11-79A6CDC2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C23B271-AB42-AFC7-2855-6E78B62E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2185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4A533E-98BE-ADFC-C37F-590AC855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3C744A0-FE9B-BBB0-9976-010C67C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99674EE-7616-3554-8ECC-FBFD9758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3FDD6CA-A5BE-6E51-DF6F-21682C8C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838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1F4CCF3-03B6-AE40-4388-FCDDC16A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0786033-26DC-BFBE-14E5-42C8ACB3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42DA777-78BC-1A6C-47AB-CF35D737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452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9C8006-CFE8-E2E1-50E0-060FFDE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ADF7E1-5BFA-A731-8C35-8308FBD2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088C98C-C520-817A-7FEC-26FF6081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AD0A0E9-B430-56F8-EAE4-CF4004E0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40DFFAD-2E6D-4552-8F2F-4A4853DD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6431F4A-68B1-4515-BEF6-379F83C4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712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6D600D-C35A-65C9-7BA9-A23A5BBF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5C386A7-9AD8-C8D7-533B-CD7634227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10CF512-6AAC-0B7F-4056-1666EB2D8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96EE189-9EE1-063D-1801-0A2E84E4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A582667-32E8-3105-96A4-6E1EB559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49FE688-B56C-A498-D307-B23EF0D7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646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5378C52A-B3C3-BD10-F63F-A5DE14EA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7EE9D6C-9CBE-01F7-FC2C-3C2409BA3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A93A91F-D965-2031-9491-C27FD7097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32CAB9-FC17-4FF8-A44E-36F00A279941}" type="datetimeFigureOut">
              <a:rPr lang="pl-PL" smtClean="0"/>
              <a:t>21.05.2024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0D0D09E-06B0-2E70-8F25-38ADEBCB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A0EFB5E-BA4D-9565-6BB9-5B9458F90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4FAE8-FFBF-49A8-9935-0B66266EC2D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93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oMZb3yP_H8&amp;t=1316s&amp;ab_channel=Reducible" TargetMode="External"/><Relationship Id="rId2" Type="http://schemas.openxmlformats.org/officeDocument/2006/relationships/hyperlink" Target="https://en.wikipedia.org/wiki/Marching_squa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amedev.net/tutorials/programming/graphics/exploring-metaballs-and-isosurfaces-in-2d-r2556/" TargetMode="External"/><Relationship Id="rId4" Type="http://schemas.openxmlformats.org/officeDocument/2006/relationships/hyperlink" Target="https://jamie-wong.com/2014/08/19/metaballs-and-marching-square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1B46EE-6BDF-3D28-EC0E-42BEC1F6F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Marching</a:t>
            </a:r>
            <a:r>
              <a:rPr lang="pl-PL" dirty="0"/>
              <a:t> </a:t>
            </a:r>
            <a:r>
              <a:rPr lang="pl-PL" dirty="0" err="1"/>
              <a:t>squares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i </a:t>
            </a:r>
            <a:r>
              <a:rPr lang="pl-PL" dirty="0" err="1"/>
              <a:t>metaballs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290EED9-80B0-F69D-3CB9-0DB767BE9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Seminarium: Algorytmy numeryczne i graficzne</a:t>
            </a:r>
          </a:p>
          <a:p>
            <a:r>
              <a:rPr lang="pl-PL" dirty="0"/>
              <a:t>Michał Włodarczak</a:t>
            </a:r>
          </a:p>
        </p:txBody>
      </p:sp>
    </p:spTree>
    <p:extLst>
      <p:ext uri="{BB962C8B-B14F-4D97-AF65-F5344CB8AC3E}">
        <p14:creationId xmlns:p14="http://schemas.microsoft.com/office/powerpoint/2010/main" val="359051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2EAAEB-0F3B-0014-7419-3660894A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 do algorytmu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059C65B-DD17-6951-E74C-400273B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4" y="2740317"/>
            <a:ext cx="6852637" cy="2606391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1C6B8B1B-5EDF-6028-CF77-0C5C9FD23D98}"/>
              </a:ext>
            </a:extLst>
          </p:cNvPr>
          <p:cNvSpPr txBox="1"/>
          <p:nvPr/>
        </p:nvSpPr>
        <p:spPr>
          <a:xfrm>
            <a:off x="206128" y="1810464"/>
            <a:ext cx="5042516" cy="455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/>
              <a:t>Kiedy dwa punkty mają wartości mniejsze od C to jedyne co wiemy to że oba są na zewnątrz konturu. Analogicznie jak wcześniej niczego ważnego się nie dowiedzieliśmy.</a:t>
            </a:r>
          </a:p>
        </p:txBody>
      </p:sp>
    </p:spTree>
    <p:extLst>
      <p:ext uri="{BB962C8B-B14F-4D97-AF65-F5344CB8AC3E}">
        <p14:creationId xmlns:p14="http://schemas.microsoft.com/office/powerpoint/2010/main" val="193446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2BC26A-3486-3667-7BA0-22398F04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 do algorytmu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EDB772-C7DE-EB52-F0D4-FBF7B1D9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11" y="2583186"/>
            <a:ext cx="6471367" cy="317482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9D4268CB-2499-0EC3-9751-2C8543A5006A}"/>
              </a:ext>
            </a:extLst>
          </p:cNvPr>
          <p:cNvSpPr txBox="1"/>
          <p:nvPr/>
        </p:nvSpPr>
        <p:spPr>
          <a:xfrm>
            <a:off x="198721" y="1803528"/>
            <a:ext cx="5323190" cy="455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/>
              <a:t>Tylko sytuacja, w której jeden punkt ma wartość większą od C, a drugi ma wartość mniejszą od C da nam pożądaną informacje. Kontur musi przechodzić gdzieś między nimi i jesteśmy w stanie go znaleźć na odcinku AB.</a:t>
            </a:r>
          </a:p>
        </p:txBody>
      </p:sp>
    </p:spTree>
    <p:extLst>
      <p:ext uri="{BB962C8B-B14F-4D97-AF65-F5344CB8AC3E}">
        <p14:creationId xmlns:p14="http://schemas.microsoft.com/office/powerpoint/2010/main" val="177077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AFFFD4-89B7-49B3-E00A-DEA868C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Grid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759ECC3-28C6-4C30-7379-0DA33B92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7" y="1027906"/>
            <a:ext cx="5286373" cy="516731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C9B836D9-8A3B-0C68-2079-83A61F5403C4}"/>
              </a:ext>
            </a:extLst>
          </p:cNvPr>
          <p:cNvSpPr txBox="1"/>
          <p:nvPr/>
        </p:nvSpPr>
        <p:spPr>
          <a:xfrm>
            <a:off x="292963" y="1690688"/>
            <a:ext cx="5504156" cy="455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/>
              <a:t>Obszar w którym powinien znaleźć się kontur dzielimy na kwadraty. Będziemy przechodzić po wszystkich kwadratach i analizować czy izolinia powinna przez niego przechodzić i jak powinna w nim wyglądać.</a:t>
            </a:r>
          </a:p>
        </p:txBody>
      </p:sp>
    </p:spTree>
    <p:extLst>
      <p:ext uri="{BB962C8B-B14F-4D97-AF65-F5344CB8AC3E}">
        <p14:creationId xmlns:p14="http://schemas.microsoft.com/office/powerpoint/2010/main" val="279815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691E92-335A-D9CD-501A-0E3BE8B1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kwadratów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BBA27A-68E0-6C35-8C17-61C2D01A1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973" y="1052181"/>
            <a:ext cx="5068007" cy="475363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9BD631-A0F8-91A6-5767-FAF7855C884A}"/>
              </a:ext>
            </a:extLst>
          </p:cNvPr>
          <p:cNvSpPr txBox="1"/>
          <p:nvPr/>
        </p:nvSpPr>
        <p:spPr>
          <a:xfrm>
            <a:off x="730020" y="1900690"/>
            <a:ext cx="57025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W każdym kwadracie będziemy skupiać się na jego rogach. Każdemu z tych rogów przypiszemy jedną z dwóch wartości:</a:t>
            </a:r>
            <a:br>
              <a:rPr lang="pl-PL" sz="2800" dirty="0"/>
            </a:br>
            <a:endParaRPr lang="pl-P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1</a:t>
            </a:r>
            <a:r>
              <a:rPr lang="pl-PL" sz="2800" dirty="0"/>
              <a:t>  kiedy F(róg) ≥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0</a:t>
            </a:r>
            <a:r>
              <a:rPr lang="pl-PL" sz="2800" dirty="0"/>
              <a:t>  kiedy F(róg) &lt; C</a:t>
            </a:r>
            <a:br>
              <a:rPr lang="pl-PL" sz="2800" dirty="0"/>
            </a:b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249930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89E559-95B8-06C1-FBB8-7CEF7A46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Możliwości </a:t>
            </a:r>
            <a:r>
              <a:rPr lang="pl-PL" dirty="0" err="1"/>
              <a:t>izolini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BF83612-E132-0BAF-9B27-54A2B274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881" y="427433"/>
            <a:ext cx="6303211" cy="5710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0ECBE4D0-0A9A-3DAF-285E-CD83E7E050C1}"/>
                  </a:ext>
                </a:extLst>
              </p:cNvPr>
              <p:cNvSpPr txBox="1"/>
              <p:nvPr/>
            </p:nvSpPr>
            <p:spPr>
              <a:xfrm>
                <a:off x="419878" y="2527823"/>
                <a:ext cx="5362003" cy="2615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l-PL" sz="2800" dirty="0"/>
                  <a:t>Łącznie będziemy mieli 16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800" i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l-PL" sz="2800" dirty="0"/>
                  <a:t>) przypadków takich kwadratów.</a:t>
                </a:r>
                <a:br>
                  <a:rPr lang="pl-PL" sz="2800" dirty="0"/>
                </a:br>
                <a:r>
                  <a:rPr lang="pl-PL" sz="2800" dirty="0"/>
                  <a:t>Wstępnie izolinie będą miały krańce na środkach boków. </a:t>
                </a:r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0ECBE4D0-0A9A-3DAF-285E-CD83E7E0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8" y="2527823"/>
                <a:ext cx="5362003" cy="2615524"/>
              </a:xfrm>
              <a:prstGeom prst="rect">
                <a:avLst/>
              </a:prstGeom>
              <a:blipFill>
                <a:blip r:embed="rId3"/>
                <a:stretch>
                  <a:fillRect l="-2389" b="-55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raz 7">
            <a:extLst>
              <a:ext uri="{FF2B5EF4-FFF2-40B4-BE49-F238E27FC236}">
                <a16:creationId xmlns:a16="http://schemas.microsoft.com/office/drawing/2014/main" id="{F59411E1-2DB5-29C1-8E0B-A60B45C5A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074" y="6137768"/>
            <a:ext cx="519412" cy="6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1E5D46-8B92-52B3-2406-36B63444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można odczytywać przypadki?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55CE331-FC51-7D42-2BAA-4E231F14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69" y="1690688"/>
            <a:ext cx="4658375" cy="487748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62A2613-50F3-EB64-81CE-4E497F62AE83}"/>
              </a:ext>
            </a:extLst>
          </p:cNvPr>
          <p:cNvSpPr txBox="1"/>
          <p:nvPr/>
        </p:nvSpPr>
        <p:spPr>
          <a:xfrm>
            <a:off x="596766" y="2088683"/>
            <a:ext cx="4976261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/>
              <a:t>Odczytujemy od lewego górnego rogu i idziemy zgodnie z ruchem wskazówek zegara i mamy binarny zapis danego przypadku. (1010 = 10)</a:t>
            </a:r>
          </a:p>
        </p:txBody>
      </p:sp>
    </p:spTree>
    <p:extLst>
      <p:ext uri="{BB962C8B-B14F-4D97-AF65-F5344CB8AC3E}">
        <p14:creationId xmlns:p14="http://schemas.microsoft.com/office/powerpoint/2010/main" val="3429113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34C1BC-320E-93F5-6929-0FAD558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Niejednoznaczne przypadki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D313999-2668-E471-5A4D-438AC04C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86" y="1602864"/>
            <a:ext cx="4993782" cy="224757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60B670B6-777F-73D9-7FB1-C9C418FB9BB3}"/>
              </a:ext>
            </a:extLst>
          </p:cNvPr>
          <p:cNvSpPr txBox="1"/>
          <p:nvPr/>
        </p:nvSpPr>
        <p:spPr>
          <a:xfrm>
            <a:off x="838200" y="3659160"/>
            <a:ext cx="1951653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Nasze założenie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2292772-2D9D-47B9-F9FF-709B2357A142}"/>
              </a:ext>
            </a:extLst>
          </p:cNvPr>
          <p:cNvSpPr txBox="1"/>
          <p:nvPr/>
        </p:nvSpPr>
        <p:spPr>
          <a:xfrm>
            <a:off x="3816219" y="3659159"/>
            <a:ext cx="158620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Jak może być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A9C7ED88-0900-E06B-A425-18322889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29" y="1690688"/>
            <a:ext cx="5279385" cy="2159748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7385805B-676D-EB6B-CEC9-71A14B54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634" y="3659159"/>
            <a:ext cx="4534533" cy="419158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69F5894D-B8D3-2BEA-9522-A410CB2B77FC}"/>
              </a:ext>
            </a:extLst>
          </p:cNvPr>
          <p:cNvSpPr txBox="1"/>
          <p:nvPr/>
        </p:nvSpPr>
        <p:spPr>
          <a:xfrm>
            <a:off x="2631581" y="1376366"/>
            <a:ext cx="158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Case 5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372E389F-BBE6-5097-3122-2E5943362518}"/>
              </a:ext>
            </a:extLst>
          </p:cNvPr>
          <p:cNvSpPr txBox="1"/>
          <p:nvPr/>
        </p:nvSpPr>
        <p:spPr>
          <a:xfrm>
            <a:off x="8170251" y="1342963"/>
            <a:ext cx="138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Case 10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F6C2E982-A150-4FDE-07E5-1959EC032107}"/>
              </a:ext>
            </a:extLst>
          </p:cNvPr>
          <p:cNvSpPr txBox="1"/>
          <p:nvPr/>
        </p:nvSpPr>
        <p:spPr>
          <a:xfrm>
            <a:off x="604586" y="4173872"/>
            <a:ext cx="10946167" cy="261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/>
              <a:t>Jak sobie z tym poradzić?</a:t>
            </a:r>
          </a:p>
          <a:p>
            <a:pPr>
              <a:lnSpc>
                <a:spcPct val="150000"/>
              </a:lnSpc>
            </a:pPr>
            <a:r>
              <a:rPr lang="pl-PL" sz="2800" dirty="0"/>
              <a:t>Wystarczy sprawdzić czy punkt na środku kwadratu wyjdzie 1 czy 0.</a:t>
            </a:r>
            <a:br>
              <a:rPr lang="pl-PL" sz="2800" dirty="0"/>
            </a:br>
            <a:r>
              <a:rPr lang="pl-PL" sz="2800" dirty="0"/>
              <a:t>Jeżeli 1 to sytuacja jest jak naszym założeniu a w przeciwnym przypadku powinniśmy zmienić izolinie.</a:t>
            </a:r>
          </a:p>
        </p:txBody>
      </p:sp>
    </p:spTree>
    <p:extLst>
      <p:ext uri="{BB962C8B-B14F-4D97-AF65-F5344CB8AC3E}">
        <p14:creationId xmlns:p14="http://schemas.microsoft.com/office/powerpoint/2010/main" val="249497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D82B9B-91EA-8A50-FFAD-7DB92B3C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użycia </a:t>
            </a:r>
          </a:p>
        </p:txBody>
      </p:sp>
      <p:pic>
        <p:nvPicPr>
          <p:cNvPr id="5" name="Serce">
            <a:hlinkClick r:id="" action="ppaction://media"/>
            <a:extLst>
              <a:ext uri="{FF2B5EF4-FFF2-40B4-BE49-F238E27FC236}">
                <a16:creationId xmlns:a16="http://schemas.microsoft.com/office/drawing/2014/main" id="{6946AAA2-61AD-6252-59B1-CEC38F278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6244" y="1399592"/>
            <a:ext cx="9272553" cy="52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7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865C8C-BDBD-BD52-F596-6F98F04B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faktycznie mogą wyglądać izolinie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C4D88F-83BF-4171-CBC9-2DF13B55D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67" y="2075379"/>
            <a:ext cx="11247353" cy="33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51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D32B2A-EF9D-02AD-A078-623C86CC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Lepsze oszacowania </a:t>
            </a:r>
            <a:r>
              <a:rPr lang="pl-PL" dirty="0" err="1"/>
              <a:t>izolini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6620628-3A50-C08B-BB38-558C606D19F5}"/>
              </a:ext>
            </a:extLst>
          </p:cNvPr>
          <p:cNvSpPr txBox="1"/>
          <p:nvPr/>
        </p:nvSpPr>
        <p:spPr>
          <a:xfrm>
            <a:off x="389991" y="1838693"/>
            <a:ext cx="5239539" cy="455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/>
              <a:t>Pierwszym pomysłem jest użycie czegoś w rodzaju metody bisekcji, poznanej na analizie numerycznej, do znajdowania punktów należących do konturu na tych bokach gdzie jeden koniec ma wartość 1 a drugi 0.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D5171CA-2B0E-23AB-C3D3-E076B442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939" y="2122778"/>
            <a:ext cx="5875038" cy="28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5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EEFDD1-F2C2-25F5-3038-4FDE6DA4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B77AC45-C5BB-282E-895B-495087CBCFA9}"/>
              </a:ext>
            </a:extLst>
          </p:cNvPr>
          <p:cNvSpPr txBox="1"/>
          <p:nvPr/>
        </p:nvSpPr>
        <p:spPr>
          <a:xfrm>
            <a:off x="390617" y="1379970"/>
            <a:ext cx="7759083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Omówienie problemu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Geneza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Algorytm </a:t>
            </a:r>
            <a:r>
              <a:rPr lang="pl-PL" sz="2800" dirty="0" err="1"/>
              <a:t>marching</a:t>
            </a:r>
            <a:r>
              <a:rPr lang="pl-PL" sz="2800" dirty="0"/>
              <a:t> </a:t>
            </a:r>
            <a:r>
              <a:rPr lang="pl-PL" sz="2800" dirty="0" err="1"/>
              <a:t>squares</a:t>
            </a:r>
            <a:endParaRPr lang="pl-PL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Różna zastosowania algorytmu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Wstęp do </a:t>
            </a:r>
            <a:r>
              <a:rPr lang="pl-PL" sz="2800" dirty="0" err="1"/>
              <a:t>metaballi</a:t>
            </a:r>
            <a:endParaRPr lang="pl-PL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Implementacja animacji </a:t>
            </a:r>
            <a:r>
              <a:rPr lang="pl-PL" sz="2800" dirty="0" err="1"/>
              <a:t>metaballi</a:t>
            </a:r>
            <a:r>
              <a:rPr lang="pl-PL" sz="2800" dirty="0"/>
              <a:t> </a:t>
            </a:r>
            <a:br>
              <a:rPr lang="pl-PL" sz="2800" dirty="0"/>
            </a:br>
            <a:r>
              <a:rPr lang="pl-PL" sz="2800" dirty="0"/>
              <a:t>z użyciem </a:t>
            </a:r>
            <a:r>
              <a:rPr lang="pl-PL" sz="2800" dirty="0" err="1"/>
              <a:t>marching</a:t>
            </a:r>
            <a:r>
              <a:rPr lang="pl-PL" sz="2800" dirty="0"/>
              <a:t> </a:t>
            </a:r>
            <a:r>
              <a:rPr lang="pl-PL" sz="2800" dirty="0" err="1"/>
              <a:t>squares</a:t>
            </a:r>
            <a:endParaRPr lang="pl-PL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4120047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9A45BE-503E-6B39-80DD-4B3EBFBA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Lepsze oszacowania </a:t>
            </a:r>
            <a:r>
              <a:rPr lang="pl-PL" dirty="0" err="1"/>
              <a:t>izolini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99F0979-1ABD-3887-1FD5-D39C51D6AFF3}"/>
                  </a:ext>
                </a:extLst>
              </p:cNvPr>
              <p:cNvSpPr txBox="1"/>
              <p:nvPr/>
            </p:nvSpPr>
            <p:spPr>
              <a:xfrm>
                <a:off x="378933" y="1363109"/>
                <a:ext cx="7803472" cy="480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Drugim pomysłem będzie użycie liniowej interpolacji do wyznaczenia punktów należących do konturu.</a:t>
                </a:r>
                <a:br>
                  <a:rPr lang="pl-PL" sz="2800" dirty="0"/>
                </a:br>
                <a:br>
                  <a:rPr lang="pl-PL" sz="2800" dirty="0"/>
                </a:br>
                <a:r>
                  <a:rPr lang="pl-PL" sz="2800" dirty="0"/>
                  <a:t>Oszacowanie punktu Q:</a:t>
                </a:r>
                <a:br>
                  <a:rPr lang="pl-PL" sz="2800" dirty="0"/>
                </a:br>
                <a:r>
                  <a:rPr lang="pl-PL" sz="2800" dirty="0"/>
                  <a:t>Wiemy że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l-PL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l-PL" sz="280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sz="2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pl-PL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l-PL" sz="280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sz="2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l-PL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pl-PL" sz="2800" dirty="0"/>
                  <a:t> więc musimy znaleźć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pl-PL" sz="2800" dirty="0"/>
                  <a:t>.</a:t>
                </a:r>
                <a:br>
                  <a:rPr lang="pl-PL" sz="2800" dirty="0"/>
                </a:br>
                <a:br>
                  <a:rPr lang="pl-PL" sz="2800" dirty="0"/>
                </a:br>
                <a:endParaRPr lang="pl-PL" sz="2800" dirty="0"/>
              </a:p>
              <a:p>
                <a:pPr>
                  <a:lnSpc>
                    <a:spcPct val="150000"/>
                  </a:lnSpc>
                </a:pPr>
                <a:endParaRPr lang="pl-PL" sz="2800" dirty="0"/>
              </a:p>
              <a:p>
                <a:pPr>
                  <a:lnSpc>
                    <a:spcPct val="150000"/>
                  </a:lnSpc>
                </a:pPr>
                <a:r>
                  <a:rPr lang="pl-PL" sz="2800" dirty="0"/>
                  <a:t>Analogicznie dla P tylko na współrzędnych x.</a:t>
                </a:r>
              </a:p>
            </p:txBody>
          </p:sp>
        </mc:Choice>
        <mc:Fallback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D99F0979-1ABD-3887-1FD5-D39C51D6A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33" y="1363109"/>
                <a:ext cx="7803472" cy="4803944"/>
              </a:xfrm>
              <a:prstGeom prst="rect">
                <a:avLst/>
              </a:prstGeom>
              <a:blipFill>
                <a:blip r:embed="rId3"/>
                <a:stretch>
                  <a:fillRect l="-1563" t="-1396" r="-625" b="-253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raz 5">
            <a:extLst>
              <a:ext uri="{FF2B5EF4-FFF2-40B4-BE49-F238E27FC236}">
                <a16:creationId xmlns:a16="http://schemas.microsoft.com/office/drawing/2014/main" id="{A8F209B1-215A-854F-4B04-3830824B1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658" y="1329180"/>
            <a:ext cx="3848637" cy="329611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6003D44-6354-22EE-0929-8F37360DF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63781"/>
            <a:ext cx="7887657" cy="12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0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4D1765-8849-4C3C-67C7-615973D4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Złożoność czasowa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094F490F-5921-4BB7-63A9-B18DEFC431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390" y="1296610"/>
                <a:ext cx="12192000" cy="549401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pl-PL" sz="2200" dirty="0"/>
                  <a:t>Załóżmy, że nasza funkcja F(</a:t>
                </a:r>
                <a:r>
                  <a:rPr lang="pl-PL" sz="2200" dirty="0" err="1"/>
                  <a:t>x,y</a:t>
                </a:r>
                <a:r>
                  <a:rPr lang="pl-PL" sz="2200" dirty="0"/>
                  <a:t>) działa w czasie O(m) i że mamy siatkę </a:t>
                </a:r>
                <a14:m>
                  <m:oMath xmlns:m="http://schemas.openxmlformats.org/officeDocument/2006/math">
                    <m:r>
                      <a:rPr lang="pl-PL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l-PL" sz="2200" i="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pl-PL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l-PL" sz="2200" dirty="0"/>
                  <a:t> kwadratów.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l-PL" sz="2200" b="1" dirty="0"/>
                  <a:t>Wersja bez dokładnego oszacowania</a:t>
                </a:r>
                <a:r>
                  <a:rPr lang="pl-PL" sz="2200" dirty="0"/>
                  <a:t>:</a:t>
                </a:r>
                <a:br>
                  <a:rPr lang="pl-PL" sz="2200" dirty="0"/>
                </a:br>
                <a:r>
                  <a:rPr lang="pl-PL" sz="2200" dirty="0"/>
                  <a:t>Przechodzimy po kwadratach i wyznaczamy wartości na rogach. =&gt; </a:t>
                </a:r>
                <a:r>
                  <a:rPr lang="pl-PL" sz="2200" b="1" dirty="0"/>
                  <a:t>O(m*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pl-PL" sz="2200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l-PL" sz="2200" b="1" dirty="0"/>
                  <a:t>)</a:t>
                </a:r>
                <a:br>
                  <a:rPr lang="pl-PL" sz="2200" b="1" dirty="0"/>
                </a:br>
                <a:r>
                  <a:rPr lang="pl-PL" sz="2200" dirty="0"/>
                  <a:t>Przechodzimy jeszcze raz po kwadratach i rysujemy izolinie =&gt; </a:t>
                </a:r>
                <a:r>
                  <a:rPr lang="pl-PL" sz="2200" b="1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l-PL" sz="2200" b="1" dirty="0"/>
                  <a:t>)</a:t>
                </a:r>
                <a:br>
                  <a:rPr lang="pl-PL" sz="2200" b="1" dirty="0"/>
                </a:br>
                <a:r>
                  <a:rPr lang="pl-PL" sz="2200" dirty="0"/>
                  <a:t>Łącznie będziemy mieli =&gt; </a:t>
                </a:r>
                <a:r>
                  <a:rPr lang="pl-PL" sz="2200" b="1" dirty="0"/>
                  <a:t>O(m*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l-PL" sz="2200" b="1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l-PL" sz="2200" b="1" dirty="0"/>
                  <a:t>Wersja z użyciem metody bisekcji:</a:t>
                </a:r>
                <a:br>
                  <a:rPr lang="pl-PL" sz="2200" b="1" dirty="0"/>
                </a:br>
                <a:r>
                  <a:rPr lang="pl-PL" sz="2200" dirty="0"/>
                  <a:t>Przechodzimy po kwadratach i wyznaczamy wartości na rogach. =&gt; </a:t>
                </a:r>
                <a:r>
                  <a:rPr lang="pl-PL" sz="2200" b="1" dirty="0"/>
                  <a:t>O(m*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pl-PL" sz="2200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l-PL" sz="2200" b="1" dirty="0"/>
                  <a:t>)</a:t>
                </a:r>
                <a:br>
                  <a:rPr lang="pl-PL" sz="2200" b="1" dirty="0"/>
                </a:br>
                <a:r>
                  <a:rPr lang="pl-PL" sz="2200" dirty="0"/>
                  <a:t>Przechodzimy jeszcze raz ale teraz do znalezienia punktów należących do konturu</a:t>
                </a:r>
                <a:br>
                  <a:rPr lang="pl-PL" sz="2200" dirty="0"/>
                </a:br>
                <a:r>
                  <a:rPr lang="pl-PL" sz="2200" dirty="0"/>
                  <a:t>potrzebujemy około </a:t>
                </a:r>
                <a:r>
                  <a:rPr lang="pl-PL" sz="2200" b="1" dirty="0"/>
                  <a:t>O(m*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l-PL" sz="22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pl-PL" sz="22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200" b="1" i="1" smtClean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pl-PL" sz="22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pl-PL" sz="22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l-PL" sz="2200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l-PL" sz="22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pl-PL" sz="2200" b="1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sz="22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num>
                              <m:den>
                                <m:r>
                                  <a:rPr lang="pl-PL" sz="2200" b="1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pl-PL" sz="2200" b="1" dirty="0"/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pl-PL" sz="22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l-PL" sz="2200" b="1" dirty="0"/>
                  <a:t>)</a:t>
                </a:r>
                <a:r>
                  <a:rPr lang="pl-PL" sz="2200" dirty="0"/>
                  <a:t>, gdzie [</a:t>
                </a:r>
                <a:r>
                  <a:rPr lang="pl-PL" sz="2200" dirty="0" err="1"/>
                  <a:t>a,b</a:t>
                </a:r>
                <a:r>
                  <a:rPr lang="pl-PL" sz="2200" dirty="0"/>
                  <a:t>] to bok, a </a:t>
                </a:r>
                <a14:m>
                  <m:oMath xmlns:m="http://schemas.openxmlformats.org/officeDocument/2006/math">
                    <m:r>
                      <a:rPr lang="pl-PL" sz="2200" b="1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l-PL" sz="2200" b="1" dirty="0"/>
                  <a:t> </a:t>
                </a:r>
                <a:r>
                  <a:rPr lang="pl-PL" sz="2200" dirty="0"/>
                  <a:t>to dokładność.</a:t>
                </a:r>
                <a:br>
                  <a:rPr lang="pl-PL" sz="2200" dirty="0"/>
                </a:br>
                <a:br>
                  <a:rPr lang="pl-PL" sz="2200" dirty="0"/>
                </a:br>
                <a:r>
                  <a:rPr lang="pl-PL" sz="2200" dirty="0"/>
                  <a:t>Łącznie będziemy mieli </a:t>
                </a:r>
                <a:r>
                  <a:rPr lang="pl-PL" sz="2200" b="1" dirty="0"/>
                  <a:t>O(m*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l-PL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pl-PL" sz="22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2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pl-PL" sz="2200" b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pl-PL" sz="22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l-PL" sz="22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l-PL" sz="2200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pl-PL" sz="22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sz="22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num>
                              <m:den>
                                <m:r>
                                  <a:rPr lang="pl-PL" sz="2200" b="1" i="1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pl-PL" sz="2200" b="1" dirty="0"/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pl-PL" sz="22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l-PL" sz="2200" b="1" dirty="0"/>
                  <a:t>)</a:t>
                </a:r>
                <a:endParaRPr lang="pl-PL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l-PL" sz="2200" b="1" dirty="0"/>
                  <a:t>Wersja z użyciem interpolacji:</a:t>
                </a:r>
                <a:br>
                  <a:rPr lang="pl-PL" sz="2200" b="1" dirty="0"/>
                </a:br>
                <a:r>
                  <a:rPr lang="pl-PL" sz="2200" dirty="0"/>
                  <a:t>Przechodzimy po kwadratach i wyznaczamy wartości na rogach. =&gt; </a:t>
                </a:r>
                <a:r>
                  <a:rPr lang="pl-PL" sz="2200" b="1" dirty="0"/>
                  <a:t>O(m*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pl-PL" sz="2200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l-PL" sz="2200" b="1" dirty="0"/>
                  <a:t>)</a:t>
                </a:r>
                <a:br>
                  <a:rPr lang="pl-PL" sz="2200" b="1" dirty="0"/>
                </a:br>
                <a:r>
                  <a:rPr lang="pl-PL" sz="2200" dirty="0"/>
                  <a:t>Przechodzimy jeszcze raz i wyznaczamy punkty należące do konturu =&gt; </a:t>
                </a:r>
                <a:r>
                  <a:rPr lang="pl-PL" sz="2200" b="1" dirty="0"/>
                  <a:t>O(m*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pl-PL" sz="22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l-PL" sz="2200" b="1" dirty="0"/>
                  <a:t>)</a:t>
                </a:r>
                <a:br>
                  <a:rPr lang="pl-PL" sz="2200" b="1" dirty="0"/>
                </a:br>
                <a:r>
                  <a:rPr lang="pl-PL" sz="2200" dirty="0"/>
                  <a:t>Łącznie będziemy mieli =&gt; </a:t>
                </a:r>
                <a:r>
                  <a:rPr lang="pl-PL" sz="2200" b="1" dirty="0"/>
                  <a:t>O(m*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pl-PL" sz="22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l-PL" sz="2200" b="1" dirty="0"/>
                  <a:t>)</a:t>
                </a:r>
                <a:br>
                  <a:rPr lang="pl-PL" sz="2200" b="1" dirty="0"/>
                </a:br>
                <a:endParaRPr lang="pl-PL" sz="2200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094F490F-5921-4BB7-63A9-B18DEFC431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390" y="1296610"/>
                <a:ext cx="12192000" cy="5494013"/>
              </a:xfrm>
              <a:blipFill>
                <a:blip r:embed="rId2"/>
                <a:stretch>
                  <a:fillRect l="-700" t="-666" b="-22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43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1B70D8-3CC8-B1E5-2482-43347081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36"/>
            <a:ext cx="10515600" cy="1325563"/>
          </a:xfrm>
        </p:spPr>
        <p:txBody>
          <a:bodyPr/>
          <a:lstStyle/>
          <a:p>
            <a:r>
              <a:rPr lang="pl-PL" dirty="0" err="1"/>
              <a:t>Marching</a:t>
            </a:r>
            <a:r>
              <a:rPr lang="pl-PL" dirty="0"/>
              <a:t> </a:t>
            </a:r>
            <a:r>
              <a:rPr lang="pl-PL" dirty="0" err="1"/>
              <a:t>cubes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9C8C7DC6-4D30-D400-A231-4AA6598CA8F4}"/>
                  </a:ext>
                </a:extLst>
              </p:cNvPr>
              <p:cNvSpPr txBox="1"/>
              <p:nvPr/>
            </p:nvSpPr>
            <p:spPr>
              <a:xfrm>
                <a:off x="205027" y="1138877"/>
                <a:ext cx="6441897" cy="5847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l-PL" sz="2800" dirty="0"/>
                  <a:t>Marching </a:t>
                </a:r>
                <a:r>
                  <a:rPr lang="pl-PL" sz="2800" dirty="0" err="1"/>
                  <a:t>cubes</a:t>
                </a:r>
                <a:r>
                  <a:rPr lang="pl-PL" sz="2800" dirty="0"/>
                  <a:t> opiera się na tym samym co </a:t>
                </a:r>
                <a:r>
                  <a:rPr lang="pl-PL" sz="2800" dirty="0" err="1"/>
                  <a:t>marching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squares</a:t>
                </a:r>
                <a:r>
                  <a:rPr lang="pl-PL" sz="2800" dirty="0"/>
                  <a:t>,</a:t>
                </a:r>
                <a:br>
                  <a:rPr lang="pl-PL" sz="2800" dirty="0"/>
                </a:br>
                <a:r>
                  <a:rPr lang="pl-PL" sz="2800" dirty="0"/>
                  <a:t>tyle że działamy w </a:t>
                </a:r>
                <a:r>
                  <a:rPr lang="pl-PL" sz="2800" dirty="0" err="1"/>
                  <a:t>trójwymiarze</a:t>
                </a:r>
                <a:r>
                  <a:rPr lang="pl-PL" sz="2800" dirty="0"/>
                  <a:t>.</a:t>
                </a:r>
                <a:br>
                  <a:rPr lang="pl-PL" sz="2800" dirty="0"/>
                </a:br>
                <a:r>
                  <a:rPr lang="pl-PL" sz="2800" dirty="0"/>
                  <a:t>Dzielimy nasz obszar na sześciany i analizujemy każdy z nich analogicznie jak kwadraty. Będziemy tu mieli więcej przypadków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=256)</m:t>
                    </m:r>
                  </m:oMath>
                </a14:m>
                <a:r>
                  <a:rPr lang="pl-PL" sz="2800" dirty="0"/>
                  <a:t>, na szczęście możemy ograniczyć do 15 kanonicznych wariantów.</a:t>
                </a:r>
              </a:p>
            </p:txBody>
          </p:sp>
        </mc:Choice>
        <mc:Fallback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9C8C7DC6-4D30-D400-A231-4AA6598CA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27" y="1138877"/>
                <a:ext cx="6441897" cy="5847178"/>
              </a:xfrm>
              <a:prstGeom prst="rect">
                <a:avLst/>
              </a:prstGeom>
              <a:blipFill>
                <a:blip r:embed="rId2"/>
                <a:stretch>
                  <a:fillRect l="-1989" r="-568" b="-19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E1B46D2-08CF-2578-F9EC-FEB60A4E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5078" y="2403896"/>
            <a:ext cx="5545127" cy="261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32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6C86A6-9B0D-384F-5BCE-2231B7E1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1EEC0C-C1C3-982A-3DE2-3C2E21683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3" y="299493"/>
            <a:ext cx="5113467" cy="572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40AA13DF-55EE-E0B7-5713-FCECC6DF2B98}"/>
              </a:ext>
            </a:extLst>
          </p:cNvPr>
          <p:cNvSpPr txBox="1"/>
          <p:nvPr/>
        </p:nvSpPr>
        <p:spPr>
          <a:xfrm>
            <a:off x="376561" y="2505805"/>
            <a:ext cx="5314025" cy="184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W wersji trójwymiarowej (</a:t>
            </a:r>
            <a:r>
              <a:rPr lang="pl-PL" sz="2800" dirty="0" err="1"/>
              <a:t>marching</a:t>
            </a:r>
            <a:r>
              <a:rPr lang="pl-PL" sz="2800" dirty="0"/>
              <a:t> </a:t>
            </a:r>
            <a:r>
              <a:rPr lang="pl-PL" sz="2800" dirty="0" err="1"/>
              <a:t>cubes</a:t>
            </a:r>
            <a:r>
              <a:rPr lang="pl-PL" sz="2800" dirty="0"/>
              <a:t>) algorytm jest wykorzystywany do wizualizacji danych medycznych. 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146F4D2-271B-E945-23A1-3CA294E2C795}"/>
              </a:ext>
            </a:extLst>
          </p:cNvPr>
          <p:cNvSpPr txBox="1"/>
          <p:nvPr/>
        </p:nvSpPr>
        <p:spPr>
          <a:xfrm>
            <a:off x="6986727" y="6092208"/>
            <a:ext cx="4500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Głowa odtworzona ze 150 obrazów z rezonansu magnetycznego</a:t>
            </a:r>
          </a:p>
        </p:txBody>
      </p:sp>
    </p:spTree>
    <p:extLst>
      <p:ext uri="{BB962C8B-B14F-4D97-AF65-F5344CB8AC3E}">
        <p14:creationId xmlns:p14="http://schemas.microsoft.com/office/powerpoint/2010/main" val="293176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47659-0F3D-C87B-3CB9-F79EBB6E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</a:t>
            </a:r>
          </a:p>
        </p:txBody>
      </p:sp>
      <p:pic>
        <p:nvPicPr>
          <p:cNvPr id="1026" name="Picture 2" descr="Drawing Shapes with Marching Squares | Baeldung on Computer Science">
            <a:extLst>
              <a:ext uri="{FF2B5EF4-FFF2-40B4-BE49-F238E27FC236}">
                <a16:creationId xmlns:a16="http://schemas.microsoft.com/office/drawing/2014/main" id="{C2DF084F-5F39-21E4-DA3D-3F9B0C345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" y="1604865"/>
            <a:ext cx="11082797" cy="427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3BFB7410-E023-A439-C01C-329D549D6730}"/>
              </a:ext>
            </a:extLst>
          </p:cNvPr>
          <p:cNvSpPr txBox="1"/>
          <p:nvPr/>
        </p:nvSpPr>
        <p:spPr>
          <a:xfrm>
            <a:off x="4609322" y="5971592"/>
            <a:ext cx="239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Mapy topograficzne</a:t>
            </a:r>
          </a:p>
        </p:txBody>
      </p:sp>
    </p:spTree>
    <p:extLst>
      <p:ext uri="{BB962C8B-B14F-4D97-AF65-F5344CB8AC3E}">
        <p14:creationId xmlns:p14="http://schemas.microsoft.com/office/powerpoint/2010/main" val="417090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385DB2-15B3-1F82-C29B-833EA15B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</a:t>
            </a:r>
          </a:p>
        </p:txBody>
      </p:sp>
      <p:pic>
        <p:nvPicPr>
          <p:cNvPr id="2050" name="Picture 2" descr="Cave generator with Marching Squares : r/godot">
            <a:extLst>
              <a:ext uri="{FF2B5EF4-FFF2-40B4-BE49-F238E27FC236}">
                <a16:creationId xmlns:a16="http://schemas.microsoft.com/office/drawing/2014/main" id="{3772E066-D4AB-5491-A091-7A3D4C99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46" y="1895984"/>
            <a:ext cx="5450723" cy="306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4D2F36F4-8D93-A2CC-5148-AFB49FEF2555}"/>
              </a:ext>
            </a:extLst>
          </p:cNvPr>
          <p:cNvSpPr txBox="1"/>
          <p:nvPr/>
        </p:nvSpPr>
        <p:spPr>
          <a:xfrm>
            <a:off x="2028845" y="4982646"/>
            <a:ext cx="186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Cave</a:t>
            </a:r>
            <a:r>
              <a:rPr lang="pl-PL" dirty="0"/>
              <a:t> </a:t>
            </a:r>
            <a:r>
              <a:rPr lang="pl-PL" dirty="0" err="1"/>
              <a:t>generation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8EFA2F1-516C-C80D-4628-D2C3EA50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39" y="1687734"/>
            <a:ext cx="5983915" cy="3066032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33505B0-94CF-A7F5-CBA5-FC7493541FF0}"/>
              </a:ext>
            </a:extLst>
          </p:cNvPr>
          <p:cNvSpPr txBox="1"/>
          <p:nvPr/>
        </p:nvSpPr>
        <p:spPr>
          <a:xfrm>
            <a:off x="7190913" y="4982646"/>
            <a:ext cx="3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tilesetów</a:t>
            </a:r>
            <a:r>
              <a:rPr lang="pl-PL" dirty="0"/>
              <a:t> do gier</a:t>
            </a:r>
          </a:p>
        </p:txBody>
      </p:sp>
    </p:spTree>
    <p:extLst>
      <p:ext uri="{BB962C8B-B14F-4D97-AF65-F5344CB8AC3E}">
        <p14:creationId xmlns:p14="http://schemas.microsoft.com/office/powerpoint/2010/main" val="406845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BBF87A-2AB2-AE1B-8469-5496F0ED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Definicja </a:t>
            </a:r>
            <a:r>
              <a:rPr lang="pl-PL" dirty="0" err="1"/>
              <a:t>metaballi</a:t>
            </a:r>
            <a:endParaRPr lang="pl-PL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B55AC55-7196-3FDE-2EBD-03770B4A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46" y="2575944"/>
            <a:ext cx="7118712" cy="20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ACCC6650-FACC-C5E7-1D1A-162C0133F321}"/>
              </a:ext>
            </a:extLst>
          </p:cNvPr>
          <p:cNvSpPr txBox="1"/>
          <p:nvPr/>
        </p:nvSpPr>
        <p:spPr>
          <a:xfrm>
            <a:off x="174821" y="2031503"/>
            <a:ext cx="4494833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 err="1"/>
              <a:t>Metaballs</a:t>
            </a:r>
            <a:r>
              <a:rPr lang="pl-PL" sz="2800" dirty="0"/>
              <a:t> to obiekty, zwykle w kształcie koła/okręgu, które kiedy zbliżają się do siebie, łączą się, tworząc płynne, organiczne kształty.  </a:t>
            </a:r>
          </a:p>
        </p:txBody>
      </p:sp>
    </p:spTree>
    <p:extLst>
      <p:ext uri="{BB962C8B-B14F-4D97-AF65-F5344CB8AC3E}">
        <p14:creationId xmlns:p14="http://schemas.microsoft.com/office/powerpoint/2010/main" val="236111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ABC032-EE6F-E271-335F-0069F86C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Wykorzystanie </a:t>
            </a:r>
            <a:r>
              <a:rPr lang="pl-PL" dirty="0" err="1"/>
              <a:t>metaballi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637E620-BBA3-C33C-E28A-4F6FCA1C8FE1}"/>
              </a:ext>
            </a:extLst>
          </p:cNvPr>
          <p:cNvSpPr txBox="1"/>
          <p:nvPr/>
        </p:nvSpPr>
        <p:spPr>
          <a:xfrm>
            <a:off x="531754" y="2372977"/>
            <a:ext cx="4573464" cy="261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 err="1"/>
              <a:t>Metaballe</a:t>
            </a:r>
            <a:r>
              <a:rPr lang="pl-PL" sz="2800" dirty="0"/>
              <a:t> są najczęściej używane w wersji 3D do symulacji cieczy i innych miękkich materii.</a:t>
            </a:r>
          </a:p>
        </p:txBody>
      </p:sp>
      <p:pic>
        <p:nvPicPr>
          <p:cNvPr id="2050" name="Picture 2" descr="c# - How to Create a Blast of Liquid in Unity - Game Development Stack  Exchange">
            <a:extLst>
              <a:ext uri="{FF2B5EF4-FFF2-40B4-BE49-F238E27FC236}">
                <a16:creationId xmlns:a16="http://schemas.microsoft.com/office/drawing/2014/main" id="{CD6ACEFC-42CB-D94D-A867-E229CB8D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305" y="245922"/>
            <a:ext cx="4573464" cy="257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A13EC13-4E08-F119-E85B-68CFFC98B322}"/>
              </a:ext>
            </a:extLst>
          </p:cNvPr>
          <p:cNvSpPr txBox="1"/>
          <p:nvPr/>
        </p:nvSpPr>
        <p:spPr>
          <a:xfrm>
            <a:off x="8572546" y="2790308"/>
            <a:ext cx="138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Gra Portal 2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83B3671-8CAB-1EF6-A3DA-0CFCD4BE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45" y="3429000"/>
            <a:ext cx="5859263" cy="265574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57AD3B1A-3D70-1814-C30F-E25169E71136}"/>
              </a:ext>
            </a:extLst>
          </p:cNvPr>
          <p:cNvSpPr txBox="1"/>
          <p:nvPr/>
        </p:nvSpPr>
        <p:spPr>
          <a:xfrm>
            <a:off x="8145624" y="6298163"/>
            <a:ext cx="249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Nowa reklama TVP info</a:t>
            </a:r>
          </a:p>
        </p:txBody>
      </p:sp>
    </p:spTree>
    <p:extLst>
      <p:ext uri="{BB962C8B-B14F-4D97-AF65-F5344CB8AC3E}">
        <p14:creationId xmlns:p14="http://schemas.microsoft.com/office/powerpoint/2010/main" val="264610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20EFB2-2B7F-3BCA-943B-7977FEDC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Wzór na </a:t>
            </a:r>
            <a:r>
              <a:rPr lang="pl-PL" dirty="0" err="1"/>
              <a:t>metaballe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760F797A-D047-A5A8-8B72-BD9E448C1F77}"/>
                  </a:ext>
                </a:extLst>
              </p:cNvPr>
              <p:cNvSpPr txBox="1"/>
              <p:nvPr/>
            </p:nvSpPr>
            <p:spPr>
              <a:xfrm>
                <a:off x="914400" y="1873188"/>
                <a:ext cx="10515600" cy="4763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400" dirty="0"/>
                  <a:t>Nierówność koła: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l-PL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l-PL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l-PL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l-PL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sz="2400" i="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l-PL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l-PL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l-PL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l-PL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l-PL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sz="2400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pl-PL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pl-PL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l-PL" sz="2400" dirty="0"/>
              </a:p>
              <a:p>
                <a:r>
                  <a:rPr lang="pl-PL" sz="2400" dirty="0"/>
                  <a:t>Po przekształceniu: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l-PL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pl-PL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l-PL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l-PL" sz="2400" i="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l-PL" sz="24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400" i="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l-PL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l-PL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l-PL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l-PL" sz="2400" i="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l-PL" sz="24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4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400" i="0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l-PL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pl-PL" sz="2400" dirty="0"/>
                  <a:t> ≥ 1 </a:t>
                </a:r>
              </a:p>
              <a:p>
                <a:br>
                  <a:rPr lang="pl-PL" sz="2400" dirty="0"/>
                </a:br>
                <a:r>
                  <a:rPr lang="pl-PL" sz="2400" dirty="0" err="1"/>
                  <a:t>Metaballe</a:t>
                </a:r>
                <a:r>
                  <a:rPr lang="pl-PL" sz="2400" dirty="0"/>
                  <a:t> zaczynają mieć sens w momencie kiedy mamy więcej niż jeden okrąg. Wtedy </a:t>
                </a:r>
                <a:br>
                  <a:rPr lang="pl-PL" sz="2400" dirty="0"/>
                </a:br>
                <a:br>
                  <a:rPr lang="pl-PL" sz="2400" dirty="0"/>
                </a:br>
                <a:r>
                  <a:rPr lang="pl-PL" sz="2400" dirty="0" err="1"/>
                  <a:t>Metaballs</a:t>
                </a:r>
                <a:r>
                  <a:rPr lang="pl-PL" sz="2400" dirty="0"/>
                  <a:t>: F(x,y)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pl-PL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l-PL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l-PL" sz="2400" i="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l-PL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pl-PL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l-PL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l-PL" sz="24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pl-PL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pl-PL" sz="2400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pl-PL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l-PL" sz="24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2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l-PL" sz="2400" i="0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l-PL" sz="24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l-PL" sz="24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l-PL" sz="24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pl-PL" sz="2400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l-PL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l-PL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l-PL" sz="24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24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l-PL" sz="2400" i="0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l-PL" sz="24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l-PL" sz="2400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l-PL" sz="24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pl-PL" sz="2400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pl-PL" sz="2400" dirty="0"/>
              </a:p>
              <a:p>
                <a:br>
                  <a:rPr lang="pl-PL" sz="2400" dirty="0"/>
                </a:br>
                <a:r>
                  <a:rPr lang="pl-PL" sz="2400" dirty="0"/>
                  <a:t>Kiedy F(</a:t>
                </a:r>
                <a:r>
                  <a:rPr lang="pl-PL" sz="2400" dirty="0" err="1"/>
                  <a:t>x,y</a:t>
                </a:r>
                <a:r>
                  <a:rPr lang="pl-PL" sz="2400" dirty="0"/>
                  <a:t>) = 1, to te punkty należą do konturu.</a:t>
                </a:r>
                <a:br>
                  <a:rPr lang="pl-PL" sz="2400" dirty="0"/>
                </a:br>
                <a:r>
                  <a:rPr lang="pl-PL" sz="2400" dirty="0"/>
                  <a:t>Kiedy F(</a:t>
                </a:r>
                <a:r>
                  <a:rPr lang="pl-PL" sz="2400" dirty="0" err="1"/>
                  <a:t>x,y</a:t>
                </a:r>
                <a:r>
                  <a:rPr lang="pl-PL" sz="2400" dirty="0"/>
                  <a:t>) &gt; 1, to te punkty są wewnątrz konturu</a:t>
                </a:r>
              </a:p>
              <a:p>
                <a:r>
                  <a:rPr lang="pl-PL" sz="2400" dirty="0"/>
                  <a:t>Kiedy F(</a:t>
                </a:r>
                <a:r>
                  <a:rPr lang="pl-PL" sz="2400" dirty="0" err="1"/>
                  <a:t>x,y</a:t>
                </a:r>
                <a:r>
                  <a:rPr lang="pl-PL" sz="2400" dirty="0"/>
                  <a:t>) &lt; 1, to te punkty są na zewnątrz konturu</a:t>
                </a: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760F797A-D047-A5A8-8B72-BD9E448C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873188"/>
                <a:ext cx="10515600" cy="4763868"/>
              </a:xfrm>
              <a:prstGeom prst="rect">
                <a:avLst/>
              </a:prstGeom>
              <a:blipFill>
                <a:blip r:embed="rId3"/>
                <a:stretch>
                  <a:fillRect l="-870" t="-895" b="-191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041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996236-626D-D852-2E27-25F39351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może pójść nie tak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31D0FD83-260A-4F34-2EA8-AC9BC0909FBB}"/>
                  </a:ext>
                </a:extLst>
              </p:cNvPr>
              <p:cNvSpPr txBox="1"/>
              <p:nvPr/>
            </p:nvSpPr>
            <p:spPr>
              <a:xfrm>
                <a:off x="838200" y="1793289"/>
                <a:ext cx="9996256" cy="4391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l-PL" sz="2800" dirty="0"/>
                  <a:t>W przypadku kiedy badany punkt jest środkiem któregoś z </a:t>
                </a:r>
                <a:r>
                  <a:rPr lang="pl-PL" sz="2800" dirty="0" err="1"/>
                  <a:t>metaballi</a:t>
                </a:r>
                <a:r>
                  <a:rPr lang="pl-PL" sz="2800" dirty="0"/>
                  <a:t> pojawia się dzielenie przez 0.</a:t>
                </a:r>
              </a:p>
              <a:p>
                <a:pPr>
                  <a:lnSpc>
                    <a:spcPct val="150000"/>
                  </a:lnSpc>
                </a:pPr>
                <a:r>
                  <a:rPr lang="pl-PL" sz="2800" dirty="0"/>
                  <a:t>Mimo to wiemy, że taki musi być wewnątrz konturu (bo to w końcu środek okręgu). Więc wystarczy, że dla tego okręgu zamiast dodawać do sumy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l-PL" sz="28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l-PL" sz="2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pl-PL" sz="28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pl-PL" sz="28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sz="28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l-PL" sz="2800" i="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l-PL" sz="28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l-PL" sz="28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l-PL" sz="2800" i="0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l-PL" sz="28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sz="28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sz="28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l-PL" sz="2800" i="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l-PL" sz="28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l-PL" sz="28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pl-PL" sz="2800" dirty="0"/>
                  <a:t> dodamy 1 i to da nam gwarancje że ten punkt weźmiemy jako ten gdzie F(</a:t>
                </a:r>
                <a:r>
                  <a:rPr lang="pl-PL" sz="2800" dirty="0" err="1"/>
                  <a:t>x,y</a:t>
                </a:r>
                <a:r>
                  <a:rPr lang="pl-PL" sz="2800" dirty="0"/>
                  <a:t>)&gt;1. </a:t>
                </a: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31D0FD83-260A-4F34-2EA8-AC9BC0909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3289"/>
                <a:ext cx="9996256" cy="4391908"/>
              </a:xfrm>
              <a:prstGeom prst="rect">
                <a:avLst/>
              </a:prstGeom>
              <a:blipFill>
                <a:blip r:embed="rId2"/>
                <a:stretch>
                  <a:fillRect l="-1281" b="-277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60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1CDBA2-E1A4-0460-9C52-01DB0D5C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Opis problemu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014EBC01-1C58-E4A5-C4BF-1DF22F8E80B5}"/>
                  </a:ext>
                </a:extLst>
              </p:cNvPr>
              <p:cNvSpPr txBox="1"/>
              <p:nvPr/>
            </p:nvSpPr>
            <p:spPr>
              <a:xfrm>
                <a:off x="838200" y="1819922"/>
                <a:ext cx="9664083" cy="47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Powiedzmy, że mamy jakąś funkcję dwóch zmiennych </a:t>
                </a:r>
                <a:r>
                  <a:rPr lang="pl-PL" sz="2800" b="1" dirty="0"/>
                  <a:t>F(</a:t>
                </a:r>
                <a:r>
                  <a:rPr lang="pl-PL" sz="2800" b="1" dirty="0" err="1"/>
                  <a:t>x,y</a:t>
                </a:r>
                <a:r>
                  <a:rPr lang="pl-PL" sz="2800" b="1" dirty="0"/>
                  <a:t>)</a:t>
                </a:r>
                <a:r>
                  <a:rPr lang="pl-PL" sz="2800" dirty="0"/>
                  <a:t>.</a:t>
                </a:r>
              </a:p>
              <a:p>
                <a:endParaRPr lang="pl-PL" sz="2800" dirty="0"/>
              </a:p>
              <a:p>
                <a:pPr>
                  <a:lnSpc>
                    <a:spcPct val="150000"/>
                  </a:lnSpc>
                </a:pPr>
                <a:r>
                  <a:rPr lang="pl-PL" sz="2800" dirty="0"/>
                  <a:t>Chcemy zwizualizować kontur tej funkcji, czyli krzywą łączącą wszystkie punkty </a:t>
                </a:r>
                <a:r>
                  <a:rPr lang="pl-PL" sz="2800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l-PL" sz="2800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l-PL" sz="28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pl-PL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pl-PL" sz="2800" b="1" dirty="0"/>
                  <a:t>)</a:t>
                </a:r>
                <a:r>
                  <a:rPr lang="pl-PL" sz="2800" dirty="0"/>
                  <a:t>, takie</a:t>
                </a:r>
                <a:r>
                  <a:rPr lang="pl-PL" sz="2800" b="1" dirty="0"/>
                  <a:t> </a:t>
                </a:r>
                <a:r>
                  <a:rPr lang="pl-PL" sz="2800" dirty="0"/>
                  <a:t>że</a:t>
                </a:r>
                <a:br>
                  <a:rPr lang="pl-PL" sz="2800" dirty="0"/>
                </a:br>
                <a:br>
                  <a:rPr lang="pl-PL" sz="2800" dirty="0"/>
                </a:br>
                <a:r>
                  <a:rPr lang="pl-PL" sz="2800" dirty="0"/>
                  <a:t>			</a:t>
                </a:r>
                <a:r>
                  <a:rPr lang="pl-PL" sz="2800" b="1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l-PL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l-PL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l-PL" sz="28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pl-PL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pl-PL" sz="2800" b="1" dirty="0"/>
                  <a:t>) ≈ C</a:t>
                </a:r>
                <a:r>
                  <a:rPr lang="pl-PL" sz="2800" dirty="0"/>
                  <a:t>, gdzie </a:t>
                </a:r>
                <a:r>
                  <a:rPr lang="pl-PL" sz="2800" b="1" dirty="0"/>
                  <a:t>C </a:t>
                </a:r>
                <a:r>
                  <a:rPr lang="pl-PL" sz="2800" dirty="0"/>
                  <a:t>to jakaś stała.</a:t>
                </a:r>
              </a:p>
              <a:p>
                <a:pPr>
                  <a:lnSpc>
                    <a:spcPct val="150000"/>
                  </a:lnSpc>
                </a:pPr>
                <a:br>
                  <a:rPr lang="pl-PL" sz="2800" dirty="0"/>
                </a:br>
                <a:r>
                  <a:rPr lang="pl-PL" sz="2800" dirty="0"/>
                  <a:t>Krawędzie tworzące kontur to </a:t>
                </a:r>
                <a:r>
                  <a:rPr lang="pl-PL" sz="2800" b="1" dirty="0"/>
                  <a:t>izolinie</a:t>
                </a:r>
                <a:r>
                  <a:rPr lang="pl-PL" sz="2800" dirty="0"/>
                  <a:t>.</a:t>
                </a:r>
                <a:endParaRPr lang="pl-PL" sz="2800" b="1" dirty="0"/>
              </a:p>
            </p:txBody>
          </p:sp>
        </mc:Choice>
        <mc:Fallback xmlns="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014EBC01-1C58-E4A5-C4BF-1DF22F8E8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9922"/>
                <a:ext cx="9664083" cy="4769960"/>
              </a:xfrm>
              <a:prstGeom prst="rect">
                <a:avLst/>
              </a:prstGeom>
              <a:blipFill>
                <a:blip r:embed="rId2"/>
                <a:stretch>
                  <a:fillRect l="-1325" t="-1407" r="-883" b="-268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23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722BE5-9B6C-25DF-3B6A-8C6D2C31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Sklejenie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C489DDA-59A1-8305-E0F7-920FF65976E4}"/>
              </a:ext>
            </a:extLst>
          </p:cNvPr>
          <p:cNvSpPr txBox="1"/>
          <p:nvPr/>
        </p:nvSpPr>
        <p:spPr>
          <a:xfrm>
            <a:off x="204925" y="1802167"/>
            <a:ext cx="5891075" cy="458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/>
              <a:t>Skoro mamy już wzór na </a:t>
            </a:r>
            <a:r>
              <a:rPr lang="pl-PL" sz="2800" dirty="0" err="1"/>
              <a:t>metaballe</a:t>
            </a:r>
            <a:r>
              <a:rPr lang="pl-PL" sz="2800" dirty="0"/>
              <a:t>, możemy stworzyć animację z ich użyciem używając algorytmu </a:t>
            </a:r>
            <a:r>
              <a:rPr lang="pl-PL" sz="2800" dirty="0" err="1"/>
              <a:t>marching</a:t>
            </a:r>
            <a:r>
              <a:rPr lang="pl-PL" sz="2800" dirty="0"/>
              <a:t> </a:t>
            </a:r>
            <a:r>
              <a:rPr lang="pl-PL" sz="2800" dirty="0" err="1"/>
              <a:t>squares</a:t>
            </a:r>
            <a:r>
              <a:rPr lang="pl-PL" sz="2800" dirty="0"/>
              <a:t>. Algorytm w każdej iteracji narysuje nam aktualny stan </a:t>
            </a:r>
            <a:r>
              <a:rPr lang="pl-PL" sz="2800" dirty="0" err="1"/>
              <a:t>metaballi</a:t>
            </a:r>
            <a:r>
              <a:rPr lang="pl-PL" sz="2800" dirty="0"/>
              <a:t>, musimy jedynie zmieniać ich środki aby się poruszały.</a:t>
            </a:r>
          </a:p>
        </p:txBody>
      </p:sp>
      <p:pic>
        <p:nvPicPr>
          <p:cNvPr id="5" name="Film bez tytułu ‐ Wykonano za pomocą Clipchamp">
            <a:hlinkClick r:id="" action="ppaction://media"/>
            <a:extLst>
              <a:ext uri="{FF2B5EF4-FFF2-40B4-BE49-F238E27FC236}">
                <a16:creationId xmlns:a16="http://schemas.microsoft.com/office/drawing/2014/main" id="{2B347F5E-08C5-2284-DE96-EC32923C0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1075" y="3651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9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14F4CF-CA31-4C4D-B75E-09D2265A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1D7A0B4-017B-353E-FAFB-C3968764084E}"/>
              </a:ext>
            </a:extLst>
          </p:cNvPr>
          <p:cNvSpPr txBox="1"/>
          <p:nvPr/>
        </p:nvSpPr>
        <p:spPr>
          <a:xfrm>
            <a:off x="594804" y="1690688"/>
            <a:ext cx="10839635" cy="455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sz="2800" dirty="0">
                <a:hlinkClick r:id="rId2"/>
              </a:rPr>
              <a:t>https://en.wikipedia.org/wiki/Marching_squares</a:t>
            </a:r>
            <a:r>
              <a:rPr lang="pl-PL" sz="2800" dirty="0"/>
              <a:t> - </a:t>
            </a:r>
            <a:r>
              <a:rPr lang="pl-PL" sz="2800" dirty="0" err="1"/>
              <a:t>wikipedia</a:t>
            </a:r>
            <a:endParaRPr lang="pl-PL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sz="2800" dirty="0">
                <a:hlinkClick r:id="rId3"/>
              </a:rPr>
              <a:t>https://www.youtube.com/watch?v=6oMZb3yP_H8&amp;t=1316s&amp;ab_channel=Reducible</a:t>
            </a:r>
            <a:r>
              <a:rPr lang="pl-PL" sz="2800" dirty="0"/>
              <a:t> – filmik tłumaczący wszystko krok po kroku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sz="2800" dirty="0">
                <a:hlinkClick r:id="rId4"/>
              </a:rPr>
              <a:t>https://jamie-wong.com/2014/08/19/metaballs-and-marching-squares/</a:t>
            </a:r>
            <a:r>
              <a:rPr lang="pl-PL" sz="2800" dirty="0"/>
              <a:t> - artykuł o </a:t>
            </a:r>
            <a:r>
              <a:rPr lang="pl-PL" sz="2800" dirty="0" err="1"/>
              <a:t>marching</a:t>
            </a:r>
            <a:r>
              <a:rPr lang="pl-PL" sz="2800" dirty="0"/>
              <a:t> </a:t>
            </a:r>
            <a:r>
              <a:rPr lang="pl-PL" sz="2800" dirty="0" err="1"/>
              <a:t>squares</a:t>
            </a:r>
            <a:r>
              <a:rPr lang="pl-PL" sz="2800" dirty="0"/>
              <a:t> i </a:t>
            </a:r>
            <a:r>
              <a:rPr lang="pl-PL" sz="2800" dirty="0" err="1"/>
              <a:t>metaballs</a:t>
            </a:r>
            <a:endParaRPr lang="pl-PL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sz="2800" dirty="0">
                <a:hlinkClick r:id="rId5"/>
              </a:rPr>
              <a:t>https://www.gamedev.net/tutorials/programming/graphics/exploring-metaballs-and-isosurfaces-in-2d-r2556/</a:t>
            </a:r>
            <a:r>
              <a:rPr lang="pl-PL" sz="2800" dirty="0"/>
              <a:t> - </a:t>
            </a:r>
            <a:r>
              <a:rPr lang="pl-PL" sz="2800" dirty="0" err="1"/>
              <a:t>metaballs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1807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B4F291-63AF-EE62-CB4F-62C73B0E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problemu (przykład)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481479B-3633-9AE7-8C9B-D2BF669C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978" y="1601911"/>
            <a:ext cx="7732448" cy="473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3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CBFAD6-EA7A-4EC0-F56D-9F5CDCA8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D4865DA-67AD-5DB4-9E9D-04D4FC50F406}"/>
              </a:ext>
            </a:extLst>
          </p:cNvPr>
          <p:cNvSpPr txBox="1"/>
          <p:nvPr/>
        </p:nvSpPr>
        <p:spPr>
          <a:xfrm>
            <a:off x="452763" y="1690688"/>
            <a:ext cx="61167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Dokładna geneza powstania algorytmu </a:t>
            </a:r>
            <a:r>
              <a:rPr lang="pl-PL" sz="2800" dirty="0" err="1"/>
              <a:t>marching</a:t>
            </a:r>
            <a:r>
              <a:rPr lang="pl-PL" sz="2800" dirty="0"/>
              <a:t> </a:t>
            </a:r>
            <a:r>
              <a:rPr lang="pl-PL" sz="2800" dirty="0" err="1"/>
              <a:t>squares</a:t>
            </a:r>
            <a:r>
              <a:rPr lang="pl-PL" sz="2800" dirty="0"/>
              <a:t> nie jest jednoznacznie udokumentowana w literaturze. Uważa się, że został on rozwinięty w latach 80. XX wieku, kiedy to </a:t>
            </a:r>
            <a:r>
              <a:rPr lang="en-US" sz="2800" dirty="0"/>
              <a:t>William </a:t>
            </a:r>
            <a:r>
              <a:rPr lang="en-US" sz="2800" dirty="0" err="1"/>
              <a:t>Lorensen</a:t>
            </a:r>
            <a:r>
              <a:rPr lang="pl-PL" sz="2800" dirty="0"/>
              <a:t> i </a:t>
            </a:r>
            <a:r>
              <a:rPr lang="en-US" sz="2800" dirty="0"/>
              <a:t> Harvey Cline</a:t>
            </a:r>
            <a:r>
              <a:rPr lang="pl-PL" sz="2800" dirty="0"/>
              <a:t> napisali pracę naukową o trójwymiarowym odpowiedniku (</a:t>
            </a:r>
            <a:r>
              <a:rPr lang="pl-PL" sz="2800" dirty="0" err="1"/>
              <a:t>marching</a:t>
            </a:r>
            <a:r>
              <a:rPr lang="pl-PL" sz="2800" dirty="0"/>
              <a:t> </a:t>
            </a:r>
            <a:r>
              <a:rPr lang="pl-PL" sz="2800" dirty="0" err="1"/>
              <a:t>cubes</a:t>
            </a:r>
            <a:r>
              <a:rPr lang="pl-PL" sz="2800" dirty="0"/>
              <a:t>).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BAEA060-84CD-5B01-136D-9B73B21F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632" y="1542268"/>
            <a:ext cx="5266148" cy="34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FC0A8F-240A-366A-93C2-F4642F43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08C5865-1A15-AD2D-08E7-DBCE388D04FB}"/>
              </a:ext>
            </a:extLst>
          </p:cNvPr>
          <p:cNvSpPr txBox="1"/>
          <p:nvPr/>
        </p:nvSpPr>
        <p:spPr>
          <a:xfrm>
            <a:off x="568171" y="1690687"/>
            <a:ext cx="65510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William </a:t>
            </a:r>
            <a:r>
              <a:rPr lang="pl-PL" sz="2800" dirty="0" err="1"/>
              <a:t>Lorensen</a:t>
            </a:r>
            <a:r>
              <a:rPr lang="pl-PL" sz="2800" dirty="0"/>
              <a:t> i Harvey </a:t>
            </a:r>
            <a:r>
              <a:rPr lang="pl-PL" sz="2800" dirty="0" err="1"/>
              <a:t>Cline</a:t>
            </a:r>
            <a:r>
              <a:rPr lang="pl-PL" sz="2800" dirty="0"/>
              <a:t> chcieli zastąpić istniejącą technologię </a:t>
            </a:r>
            <a:r>
              <a:rPr lang="pl-PL" sz="2800" b="1" dirty="0" err="1"/>
              <a:t>cuberilles</a:t>
            </a:r>
            <a:r>
              <a:rPr lang="pl-PL" sz="2800" dirty="0"/>
              <a:t>,  która polega na reprezentacji trójwymiarowych obiektów zbiorem </a:t>
            </a:r>
            <a:r>
              <a:rPr lang="pl-PL" sz="2800" dirty="0" err="1"/>
              <a:t>szcześcianów</a:t>
            </a:r>
            <a:r>
              <a:rPr lang="pl-PL" sz="2800" dirty="0"/>
              <a:t> całościowo zamalowanych lub pustych. Ich odpowiedzią był algorytm </a:t>
            </a:r>
            <a:r>
              <a:rPr lang="pl-PL" sz="2800" b="1" dirty="0" err="1"/>
              <a:t>Marching</a:t>
            </a:r>
            <a:r>
              <a:rPr lang="pl-PL" sz="2800" b="1" dirty="0"/>
              <a:t> </a:t>
            </a:r>
            <a:r>
              <a:rPr lang="pl-PL" sz="2800" b="1" dirty="0" err="1"/>
              <a:t>Cubes</a:t>
            </a:r>
            <a:r>
              <a:rPr lang="pl-PL" sz="2800" dirty="0"/>
              <a:t>, który dokładniej wyznacza kontury wewnątrz każdego sześcianu, czyli zamalowana była tylko jego część.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42E766-F92F-AADA-2AB6-F124409E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02" y="135294"/>
            <a:ext cx="3413478" cy="329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AC78D0-76B3-D726-51DC-7AB18B18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537" y="3397011"/>
            <a:ext cx="3586843" cy="34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80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25A30A-B09D-5808-D9CE-F0A32C4C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29A0831-A01D-DC4C-705B-0ED1476EAF7C}"/>
              </a:ext>
            </a:extLst>
          </p:cNvPr>
          <p:cNvSpPr txBox="1"/>
          <p:nvPr/>
        </p:nvSpPr>
        <p:spPr>
          <a:xfrm>
            <a:off x="325016" y="1874728"/>
            <a:ext cx="6187751" cy="390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/>
              <a:t>Głównym celem było wykorzystanie algorytmu w medycynie. Do wizualizowania modeli anatomicznych z obrazów medycznych, takich jak tomografie komputerowe czy rezonanse magnetyczne.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E626834-BF7C-1E9F-5082-09BA8C22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883" y="137653"/>
            <a:ext cx="4887007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0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21F3C2-A542-E6DD-75A6-B2EDE287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Konwencja w </a:t>
            </a:r>
            <a:r>
              <a:rPr lang="pl-PL" dirty="0" err="1"/>
              <a:t>marching</a:t>
            </a:r>
            <a:r>
              <a:rPr lang="pl-PL" dirty="0"/>
              <a:t> </a:t>
            </a:r>
            <a:r>
              <a:rPr lang="pl-PL" dirty="0" err="1"/>
              <a:t>squares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E995ADC-9F5F-2998-8172-E5706A6C3B88}"/>
                  </a:ext>
                </a:extLst>
              </p:cNvPr>
              <p:cNvSpPr txBox="1"/>
              <p:nvPr/>
            </p:nvSpPr>
            <p:spPr>
              <a:xfrm>
                <a:off x="710214" y="1613118"/>
                <a:ext cx="90374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l-PL" sz="2800" dirty="0"/>
                  <a:t>Przyjmujemy konwencję, że punkty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l-PL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l-PL" sz="2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) dla których: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l-PL" sz="2800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l-PL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) ≥ C leżą wewnątrz konturu (lub na jeżeli równe)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l-PL" sz="2800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l-PL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) &lt; C leżą na zewnątrz.</a:t>
                </a:r>
              </a:p>
              <a:p>
                <a:pPr>
                  <a:lnSpc>
                    <a:spcPct val="150000"/>
                  </a:lnSpc>
                </a:pPr>
                <a:endParaRPr lang="pl-PL" sz="2800" dirty="0"/>
              </a:p>
              <a:p>
                <a:r>
                  <a:rPr lang="pl-PL" sz="2800" dirty="0"/>
                  <a:t>Czasami można zobaczyć wersję odwrotną, jednak nie ma to większego znaczenia ponieważ interesują nas tylko kontury.</a:t>
                </a: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E995ADC-9F5F-2998-8172-E5706A6C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4" y="1613118"/>
                <a:ext cx="9037467" cy="3970318"/>
              </a:xfrm>
              <a:prstGeom prst="rect">
                <a:avLst/>
              </a:prstGeom>
              <a:blipFill>
                <a:blip r:embed="rId2"/>
                <a:stretch>
                  <a:fillRect l="-1417" r="-2159" b="-337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8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745A06-6C26-F4D1-554C-122601F5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 do algorytmu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45DDEF6-9E56-6790-B83A-2BA284773F43}"/>
              </a:ext>
            </a:extLst>
          </p:cNvPr>
          <p:cNvSpPr txBox="1"/>
          <p:nvPr/>
        </p:nvSpPr>
        <p:spPr>
          <a:xfrm>
            <a:off x="772811" y="142907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i="1" dirty="0"/>
              <a:t>Zastanówmy się gdzie może leżeć kontur między dwoma punktami.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21C32A5-7DFB-8AAA-BABB-87D29125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509" y="2661957"/>
            <a:ext cx="6336058" cy="2836491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95FDB431-059C-578E-710A-BA787E9B1D0E}"/>
              </a:ext>
            </a:extLst>
          </p:cNvPr>
          <p:cNvSpPr txBox="1"/>
          <p:nvPr/>
        </p:nvSpPr>
        <p:spPr>
          <a:xfrm>
            <a:off x="596647" y="2024171"/>
            <a:ext cx="4944862" cy="390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dirty="0"/>
              <a:t>Kiedy dwa punkty mają wartości większe od C to jedyne co wiemy to że oba są wewnątrz konturu. Nie dowiedzieliśmy się niczego szczególnego z tego przypadku</a:t>
            </a:r>
          </a:p>
        </p:txBody>
      </p:sp>
    </p:spTree>
    <p:extLst>
      <p:ext uri="{BB962C8B-B14F-4D97-AF65-F5344CB8AC3E}">
        <p14:creationId xmlns:p14="http://schemas.microsoft.com/office/powerpoint/2010/main" val="410028956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1308</Words>
  <Application>Microsoft Office PowerPoint</Application>
  <PresentationFormat>Panoramiczny</PresentationFormat>
  <Paragraphs>104</Paragraphs>
  <Slides>31</Slides>
  <Notes>3</Notes>
  <HiddenSlides>0</HiddenSlides>
  <MMClips>2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Motyw pakietu Office</vt:lpstr>
      <vt:lpstr>Marching squares  i metaballs</vt:lpstr>
      <vt:lpstr>Plan</vt:lpstr>
      <vt:lpstr>Opis problemu</vt:lpstr>
      <vt:lpstr>Opis problemu (przykład)</vt:lpstr>
      <vt:lpstr>Historia</vt:lpstr>
      <vt:lpstr>Historia</vt:lpstr>
      <vt:lpstr>Historia</vt:lpstr>
      <vt:lpstr>Konwencja w marching squares</vt:lpstr>
      <vt:lpstr>Wstęp do algorytmu</vt:lpstr>
      <vt:lpstr>Wstęp do algorytmu</vt:lpstr>
      <vt:lpstr>Wstęp do algorytmu</vt:lpstr>
      <vt:lpstr>Grid</vt:lpstr>
      <vt:lpstr>Analiza kwadratów</vt:lpstr>
      <vt:lpstr>Możliwości izolini</vt:lpstr>
      <vt:lpstr>Jak można odczytywać przypadki?</vt:lpstr>
      <vt:lpstr>Niejednoznaczne przypadki</vt:lpstr>
      <vt:lpstr>Przykład użycia </vt:lpstr>
      <vt:lpstr>Jak faktycznie mogą wyglądać izolinie</vt:lpstr>
      <vt:lpstr>Lepsze oszacowania izolini</vt:lpstr>
      <vt:lpstr>Lepsze oszacowania izolini</vt:lpstr>
      <vt:lpstr>Złożoność czasowa</vt:lpstr>
      <vt:lpstr>Marching cubes</vt:lpstr>
      <vt:lpstr>Zastosowania </vt:lpstr>
      <vt:lpstr>Zastosowania</vt:lpstr>
      <vt:lpstr>Zastosowania</vt:lpstr>
      <vt:lpstr>Definicja metaballi</vt:lpstr>
      <vt:lpstr>Wykorzystanie metaballi</vt:lpstr>
      <vt:lpstr>Wzór na metaballe</vt:lpstr>
      <vt:lpstr>Co może pójść nie tak</vt:lpstr>
      <vt:lpstr>Sklejenie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Marching squares i metaballs</dc:title>
  <dc:creator>Michał Włodarczak</dc:creator>
  <cp:lastModifiedBy>Michał Włodarczak</cp:lastModifiedBy>
  <cp:revision>11</cp:revision>
  <dcterms:created xsi:type="dcterms:W3CDTF">2024-05-11T10:22:45Z</dcterms:created>
  <dcterms:modified xsi:type="dcterms:W3CDTF">2024-05-21T14:26:07Z</dcterms:modified>
</cp:coreProperties>
</file>